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33" r:id="rId3"/>
  </p:sldMasterIdLst>
  <p:notesMasterIdLst>
    <p:notesMasterId r:id="rId27"/>
  </p:notesMasterIdLst>
  <p:sldIdLst>
    <p:sldId id="256" r:id="rId4"/>
    <p:sldId id="257" r:id="rId5"/>
    <p:sldId id="265" r:id="rId6"/>
    <p:sldId id="258" r:id="rId7"/>
    <p:sldId id="264" r:id="rId8"/>
    <p:sldId id="277" r:id="rId9"/>
    <p:sldId id="266" r:id="rId10"/>
    <p:sldId id="259" r:id="rId11"/>
    <p:sldId id="261" r:id="rId12"/>
    <p:sldId id="262" r:id="rId13"/>
    <p:sldId id="263" r:id="rId14"/>
    <p:sldId id="267" r:id="rId15"/>
    <p:sldId id="268" r:id="rId16"/>
    <p:sldId id="269" r:id="rId17"/>
    <p:sldId id="270" r:id="rId18"/>
    <p:sldId id="278" r:id="rId19"/>
    <p:sldId id="271" r:id="rId20"/>
    <p:sldId id="279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46052-382E-46AF-AE39-D1E2F2903BEB}" type="datetimeFigureOut">
              <a:rPr lang="tr-TR" smtClean="0"/>
              <a:pPr/>
              <a:t>04.07.2013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BBE2D-1D50-4D75-A222-BB7CAA2944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57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98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4963" y="1604963"/>
            <a:ext cx="2074862" cy="45227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75363" cy="45227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3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90600" y="5334000"/>
            <a:ext cx="7769225" cy="7016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27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60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9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669181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79813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2438400"/>
            <a:ext cx="3579812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0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618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052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74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347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57689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717368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888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399213" y="1417638"/>
            <a:ext cx="1827212" cy="52085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2413" cy="52085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684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Alt Başlı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Veri Yer Tutucus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0065BE-0657-4A47-90AD-C21C55E16B19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7D2193-4505-4A75-99BB-880C6989A757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420139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B7499E-3031-413E-B01E-B94970708CAA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6D63-31BF-4B94-B6C5-E20B2C63F515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sim Yer Tutucus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July 4, 2013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87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17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2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6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57804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9268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334000"/>
            <a:ext cx="776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58674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tr-TR" sz="2400">
                <a:solidFill>
                  <a:srgbClr val="FFFFFF"/>
                </a:solidFill>
                <a:latin typeface="Microsoft Sans Serif" charset="0"/>
              </a:rPr>
              <a:t>Asıl alt başlık stilini düzenlemek için tıklatın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4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20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2025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  <a:p>
            <a:pPr lvl="4"/>
            <a:r>
              <a:rPr lang="en-GB" smtClean="0"/>
              <a:t>Sekizinci Anahat Düzeyi</a:t>
            </a:r>
          </a:p>
          <a:p>
            <a:pPr lvl="4"/>
            <a:r>
              <a:rPr lang="en-GB" smtClean="0"/>
              <a:t>Dokuzuncu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2pPr>
      <a:lvl3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3pPr>
      <a:lvl4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4pPr>
      <a:lvl5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1" fontAlgn="base" hangingPunct="1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D4D4D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Başlık Yer Tutucu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Metin Yer Tutucus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Veri Yer Tutucus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7/4/2013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&#287;l&#305;k.net/romatoidartrit.html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ANKİLOZAN SPONDİLİT VE BESLENME TEDAVİSİ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 </a:t>
            </a:r>
            <a:r>
              <a:rPr lang="tr-TR" dirty="0" smtClean="0"/>
              <a:t>DYT. A.AYŞE ACAR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78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El ve ayaklarda şişlikle gelişen </a:t>
            </a:r>
            <a:r>
              <a:rPr lang="tr-TR" dirty="0" err="1" smtClean="0"/>
              <a:t>daktilit</a:t>
            </a:r>
            <a:r>
              <a:rPr lang="tr-TR" dirty="0" smtClean="0"/>
              <a:t> görüntüsü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6912768" cy="3115731"/>
          </a:xfrm>
        </p:spPr>
      </p:pic>
    </p:spTree>
    <p:extLst>
      <p:ext uri="{BB962C8B-B14F-4D97-AF65-F5344CB8AC3E}">
        <p14:creationId xmlns:p14="http://schemas.microsoft.com/office/powerpoint/2010/main" val="4025793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spondilitte</a:t>
            </a:r>
            <a:r>
              <a:rPr lang="tr-TR" dirty="0" smtClean="0"/>
              <a:t> tanı koymak için radyolojik tanı ve sadece bir tanı kriteri görmek yeterli olabilmektedir.</a:t>
            </a:r>
          </a:p>
          <a:p>
            <a:r>
              <a:rPr lang="tr-TR" dirty="0" smtClean="0"/>
              <a:t>Ayrıca hasta dan omurga ağrısı ve tutulmalarının sıklığı ile de bilgi alınarak tanı konmaktadır.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037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komplikasyonlarI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Göz iltihabı </a:t>
            </a:r>
            <a:r>
              <a:rPr lang="tr-TR" b="1" dirty="0" smtClean="0"/>
              <a:t>.</a:t>
            </a:r>
            <a:r>
              <a:rPr lang="tr-TR" dirty="0" smtClean="0"/>
              <a:t> </a:t>
            </a:r>
            <a:r>
              <a:rPr lang="tr-TR" dirty="0" err="1"/>
              <a:t>ankilozan</a:t>
            </a:r>
            <a:r>
              <a:rPr lang="tr-TR" dirty="0"/>
              <a:t> </a:t>
            </a:r>
            <a:r>
              <a:rPr lang="tr-TR" dirty="0" err="1"/>
              <a:t>spondilit</a:t>
            </a:r>
            <a:r>
              <a:rPr lang="tr-TR" dirty="0"/>
              <a:t> en sık komplikasyonlarından biri, </a:t>
            </a:r>
            <a:r>
              <a:rPr lang="tr-TR" dirty="0" smtClean="0"/>
              <a:t> ışığa hassasiyet </a:t>
            </a:r>
            <a:r>
              <a:rPr lang="tr-TR" dirty="0"/>
              <a:t>ve bulanık görme hızlı başlangıçlı göz ağrısı, </a:t>
            </a:r>
            <a:r>
              <a:rPr lang="tr-TR" dirty="0" smtClean="0"/>
              <a:t> neden olabilir</a:t>
            </a:r>
          </a:p>
          <a:p>
            <a:r>
              <a:rPr lang="tr-TR" b="1" dirty="0"/>
              <a:t>Nefes darlığı</a:t>
            </a:r>
            <a:r>
              <a:rPr lang="tr-TR" dirty="0"/>
              <a:t> </a:t>
            </a:r>
            <a:r>
              <a:rPr lang="tr-TR" dirty="0" err="1"/>
              <a:t>ankilozan</a:t>
            </a:r>
            <a:r>
              <a:rPr lang="tr-TR" dirty="0"/>
              <a:t> </a:t>
            </a:r>
            <a:r>
              <a:rPr lang="tr-TR" dirty="0" err="1"/>
              <a:t>spondilit</a:t>
            </a:r>
            <a:r>
              <a:rPr lang="tr-TR" dirty="0"/>
              <a:t> </a:t>
            </a:r>
            <a:r>
              <a:rPr lang="tr-TR" dirty="0" smtClean="0"/>
              <a:t>kaburgaları </a:t>
            </a:r>
            <a:r>
              <a:rPr lang="tr-TR" dirty="0"/>
              <a:t>etkiler </a:t>
            </a:r>
            <a:r>
              <a:rPr lang="tr-TR" dirty="0" smtClean="0"/>
              <a:t> </a:t>
            </a:r>
            <a:r>
              <a:rPr lang="tr-TR" dirty="0"/>
              <a:t>erimiş kemikler hareket edemez </a:t>
            </a:r>
            <a:r>
              <a:rPr lang="tr-TR" dirty="0" smtClean="0"/>
              <a:t>–nefes alıp vermekte  zorlanma olur ve  tam olarak akciğerler şişemez ve görev yapamaz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954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Kalp sorunları.</a:t>
            </a:r>
            <a:r>
              <a:rPr lang="tr-TR" dirty="0"/>
              <a:t> </a:t>
            </a:r>
            <a:r>
              <a:rPr lang="tr-TR" dirty="0" err="1"/>
              <a:t>Ankilozan</a:t>
            </a:r>
            <a:r>
              <a:rPr lang="tr-TR" dirty="0"/>
              <a:t> </a:t>
            </a:r>
            <a:r>
              <a:rPr lang="tr-TR" dirty="0" err="1"/>
              <a:t>spondilit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/>
              <a:t>vücudun en büyük arteri </a:t>
            </a:r>
            <a:r>
              <a:rPr lang="tr-TR" dirty="0" smtClean="0"/>
              <a:t>olan Aort ta  </a:t>
            </a:r>
            <a:r>
              <a:rPr lang="tr-TR" dirty="0"/>
              <a:t>sorunlara neden olabilir. </a:t>
            </a:r>
            <a:r>
              <a:rPr lang="tr-TR" dirty="0" err="1"/>
              <a:t>Iltihaplı</a:t>
            </a:r>
            <a:r>
              <a:rPr lang="tr-TR" dirty="0"/>
              <a:t> Aorta onun işlevini bozar </a:t>
            </a:r>
            <a:r>
              <a:rPr lang="tr-TR" dirty="0" smtClean="0"/>
              <a:t>kalpteki </a:t>
            </a:r>
            <a:r>
              <a:rPr lang="tr-TR" dirty="0"/>
              <a:t>aort </a:t>
            </a:r>
            <a:r>
              <a:rPr lang="tr-TR" dirty="0" smtClean="0"/>
              <a:t>kapakçığının, </a:t>
            </a:r>
            <a:r>
              <a:rPr lang="tr-TR" dirty="0"/>
              <a:t>şeklini bozan noktaya </a:t>
            </a:r>
            <a:r>
              <a:rPr lang="tr-TR" dirty="0" smtClean="0"/>
              <a:t>gelir.</a:t>
            </a:r>
          </a:p>
          <a:p>
            <a:r>
              <a:rPr lang="tr-TR" b="1" dirty="0" smtClean="0"/>
              <a:t>Baskı sonucu oluşan </a:t>
            </a:r>
            <a:r>
              <a:rPr lang="tr-TR" b="1" dirty="0" err="1" smtClean="0"/>
              <a:t>kırıklar</a:t>
            </a:r>
            <a:r>
              <a:rPr lang="tr-TR" dirty="0" err="1" smtClean="0"/>
              <a:t>.Bazı</a:t>
            </a:r>
            <a:r>
              <a:rPr lang="tr-TR" dirty="0" smtClean="0"/>
              <a:t> hastalarda </a:t>
            </a:r>
            <a:r>
              <a:rPr lang="tr-TR" dirty="0" err="1" smtClean="0"/>
              <a:t>spondilit’in</a:t>
            </a:r>
            <a:r>
              <a:rPr lang="tr-TR" dirty="0" smtClean="0"/>
              <a:t> erken aşamalarında kemik kırıklarına </a:t>
            </a:r>
            <a:r>
              <a:rPr lang="tr-TR" dirty="0" err="1" smtClean="0"/>
              <a:t>rastlanabilmektedir.Zayıflamış</a:t>
            </a:r>
            <a:r>
              <a:rPr lang="tr-TR" dirty="0" smtClean="0"/>
              <a:t> </a:t>
            </a:r>
            <a:r>
              <a:rPr lang="tr-TR" dirty="0" err="1" smtClean="0"/>
              <a:t>vertebra</a:t>
            </a:r>
            <a:r>
              <a:rPr lang="tr-TR" dirty="0" smtClean="0"/>
              <a:t> kambur duruş şiddetini arttırarak kırılmalara sebep </a:t>
            </a:r>
            <a:r>
              <a:rPr lang="tr-TR" dirty="0" err="1" smtClean="0"/>
              <a:t>olabilmektedir.Omurga</a:t>
            </a:r>
            <a:r>
              <a:rPr lang="tr-TR" dirty="0" smtClean="0"/>
              <a:t> </a:t>
            </a:r>
            <a:r>
              <a:rPr lang="tr-TR" dirty="0" err="1" smtClean="0"/>
              <a:t>daki</a:t>
            </a:r>
            <a:r>
              <a:rPr lang="tr-TR" dirty="0" smtClean="0"/>
              <a:t> kırıklar bazen omurilik içine geçerek sinir zedelenmelerine </a:t>
            </a:r>
            <a:r>
              <a:rPr lang="tr-TR" dirty="0" err="1" smtClean="0"/>
              <a:t>sebp</a:t>
            </a:r>
            <a:r>
              <a:rPr lang="tr-TR" dirty="0" smtClean="0"/>
              <a:t> olabilmektedir.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3688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Fizik </a:t>
            </a:r>
            <a:r>
              <a:rPr lang="tr-TR" dirty="0" smtClean="0"/>
              <a:t>tedavi ile  ağrılar azalmakta ; </a:t>
            </a:r>
            <a:r>
              <a:rPr lang="tr-TR" dirty="0"/>
              <a:t>fiziksel güç ve esneklik için, </a:t>
            </a:r>
            <a:r>
              <a:rPr lang="tr-TR" dirty="0" smtClean="0"/>
              <a:t> </a:t>
            </a:r>
            <a:r>
              <a:rPr lang="tr-TR" dirty="0"/>
              <a:t>avantaj </a:t>
            </a:r>
            <a:r>
              <a:rPr lang="tr-TR" dirty="0" smtClean="0"/>
              <a:t>sağlayabilmektedir. Hastanın ağrı şikayetlerine göre hazırlanmış fizik tedavi çalışmalarıyla hastanın rahatlatılması sağlanmakta ve böylece günlük ihtiyaçlarını görebilecek hale gelmektedir.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1285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BESLENME TEDAVİSİ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geleneksel beslenme tarzının terkedilmesi, modern beslenme tarzına geçilmesiyle iltihabi hastalıklar artış göstermiştir.</a:t>
            </a:r>
          </a:p>
          <a:p>
            <a:r>
              <a:rPr lang="tr-TR" dirty="0"/>
              <a:t>Diyet </a:t>
            </a:r>
            <a:r>
              <a:rPr lang="tr-TR" dirty="0" smtClean="0"/>
              <a:t>takviyelerinden   </a:t>
            </a:r>
            <a:r>
              <a:rPr lang="tr-TR" dirty="0"/>
              <a:t>n-3 yağ </a:t>
            </a:r>
            <a:r>
              <a:rPr lang="tr-TR" dirty="0" smtClean="0"/>
              <a:t>asitlerinin yutularak alınması sonucu </a:t>
            </a:r>
            <a:r>
              <a:rPr lang="tr-TR" dirty="0"/>
              <a:t>sürekli fizik </a:t>
            </a:r>
            <a:r>
              <a:rPr lang="tr-TR" dirty="0" smtClean="0"/>
              <a:t>muayenede tutulmuş olan </a:t>
            </a:r>
            <a:r>
              <a:rPr lang="tr-TR" dirty="0"/>
              <a:t>eklemlerin sayısı ve </a:t>
            </a:r>
            <a:r>
              <a:rPr lang="tr-TR" dirty="0" err="1"/>
              <a:t>romatoid</a:t>
            </a:r>
            <a:r>
              <a:rPr lang="tr-TR" dirty="0"/>
              <a:t> </a:t>
            </a:r>
            <a:r>
              <a:rPr lang="tr-TR" dirty="0" err="1"/>
              <a:t>artritli</a:t>
            </a:r>
            <a:r>
              <a:rPr lang="tr-TR" dirty="0"/>
              <a:t> </a:t>
            </a:r>
            <a:r>
              <a:rPr lang="tr-TR" dirty="0" smtClean="0"/>
              <a:t>hastaların </a:t>
            </a:r>
            <a:r>
              <a:rPr lang="tr-TR" dirty="0"/>
              <a:t>sabah tutukluğu </a:t>
            </a:r>
            <a:r>
              <a:rPr lang="tr-TR" dirty="0" smtClean="0"/>
              <a:t>miktarının azaldığı gözlemlenmiştir.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32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1628800"/>
            <a:ext cx="6365507" cy="4896544"/>
          </a:xfrm>
        </p:spPr>
      </p:pic>
    </p:spTree>
    <p:extLst>
      <p:ext uri="{BB962C8B-B14F-4D97-AF65-F5344CB8AC3E}">
        <p14:creationId xmlns:p14="http://schemas.microsoft.com/office/powerpoint/2010/main" val="4055438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N-3 </a:t>
            </a:r>
            <a:r>
              <a:rPr lang="tr-TR" dirty="0" err="1" smtClean="0"/>
              <a:t>y.a</a:t>
            </a:r>
            <a:r>
              <a:rPr lang="tr-TR" dirty="0" smtClean="0"/>
              <a:t> alan hastalarda </a:t>
            </a:r>
            <a:r>
              <a:rPr lang="tr-TR" dirty="0" err="1" smtClean="0"/>
              <a:t>enflamatuar</a:t>
            </a:r>
            <a:r>
              <a:rPr lang="tr-TR" dirty="0" smtClean="0"/>
              <a:t> ilaçların alımının ciddi oranda düştüğü gözlemlenmiştir.</a:t>
            </a:r>
          </a:p>
          <a:p>
            <a:r>
              <a:rPr lang="tr-TR" dirty="0" smtClean="0"/>
              <a:t>Balık yağı gibi n-3 </a:t>
            </a:r>
            <a:r>
              <a:rPr lang="tr-TR" dirty="0" err="1" smtClean="0"/>
              <a:t>y.a</a:t>
            </a:r>
            <a:r>
              <a:rPr lang="tr-TR" dirty="0" smtClean="0"/>
              <a:t> içeren gıdalar iltihap önleyici gıdalardır. Çok az yan etkiye sahip olması sebebiyle </a:t>
            </a:r>
            <a:r>
              <a:rPr lang="tr-TR" dirty="0" err="1" smtClean="0"/>
              <a:t>romotoid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 ve </a:t>
            </a:r>
            <a:r>
              <a:rPr lang="tr-TR" dirty="0" err="1" smtClean="0"/>
              <a:t>ankilozon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r>
              <a:rPr lang="tr-TR" dirty="0" smtClean="0"/>
              <a:t> tedavisinde başarıyla kullanılmaktadır.</a:t>
            </a:r>
          </a:p>
          <a:p>
            <a:r>
              <a:rPr lang="tr-TR" dirty="0" smtClean="0"/>
              <a:t>Ayrıca A.S </a:t>
            </a:r>
            <a:r>
              <a:rPr lang="tr-TR" dirty="0" err="1" smtClean="0"/>
              <a:t>hastalarıında</a:t>
            </a:r>
            <a:r>
              <a:rPr lang="tr-TR" dirty="0" smtClean="0"/>
              <a:t> barsak florasının bozulmuş olduğu </a:t>
            </a:r>
            <a:r>
              <a:rPr lang="tr-TR" dirty="0" err="1" smtClean="0"/>
              <a:t>görülmüş,probiyotikten</a:t>
            </a:r>
            <a:r>
              <a:rPr lang="tr-TR" dirty="0" smtClean="0"/>
              <a:t> zengin bir diyetin ilaç tedavisini de </a:t>
            </a:r>
            <a:r>
              <a:rPr lang="tr-TR" dirty="0" err="1" smtClean="0"/>
              <a:t>zalyttığı</a:t>
            </a:r>
            <a:r>
              <a:rPr lang="tr-TR" dirty="0" smtClean="0"/>
              <a:t> görülmüştür.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87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3528392" cy="2880320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789040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7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/>
          <a:lstStyle/>
          <a:p>
            <a:r>
              <a:rPr lang="tr-TR" dirty="0" err="1" smtClean="0"/>
              <a:t>Glutensiz</a:t>
            </a:r>
            <a:r>
              <a:rPr lang="tr-TR" dirty="0" smtClean="0"/>
              <a:t> diyet kullanılması da yine enfeksiyonu </a:t>
            </a:r>
            <a:r>
              <a:rPr lang="tr-TR" dirty="0" err="1" smtClean="0"/>
              <a:t>azalltığı</a:t>
            </a:r>
            <a:r>
              <a:rPr lang="tr-TR" dirty="0" smtClean="0"/>
              <a:t> görülmüştür.</a:t>
            </a:r>
          </a:p>
          <a:p>
            <a:r>
              <a:rPr lang="tr-TR" dirty="0" smtClean="0"/>
              <a:t>Antioksidan içeren gıdaların alınması da aynı zamanda iltihabı azaltmıştır.</a:t>
            </a:r>
          </a:p>
          <a:p>
            <a:r>
              <a:rPr lang="tr-TR" dirty="0" smtClean="0"/>
              <a:t>Yeterli D vitamini alınması da yine eklem hastalıklarının azaltmada yardımcıdır.</a:t>
            </a:r>
          </a:p>
          <a:p>
            <a:r>
              <a:rPr lang="tr-TR" dirty="0" smtClean="0"/>
              <a:t>Nişastalı gıdaların </a:t>
            </a:r>
            <a:r>
              <a:rPr lang="tr-TR" dirty="0" err="1" smtClean="0"/>
              <a:t>azaltılması,bu</a:t>
            </a:r>
            <a:r>
              <a:rPr lang="tr-TR" dirty="0" smtClean="0"/>
              <a:t> hastalardaki kronik ağrıların da azalmasını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3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İltihaplı romatizma eklem yerlerinin etrafının aşırı derecede ağrı ve işlev görememeye neden olacak şekilde iltihap bağlamasıyla oluşan kronik nitelikte hastalıktır. İltihaplı romatizmanın diğer </a:t>
            </a:r>
            <a:r>
              <a:rPr lang="tr-TR" dirty="0" err="1"/>
              <a:t>adıda</a:t>
            </a:r>
            <a:r>
              <a:rPr lang="tr-TR" dirty="0"/>
              <a:t> </a:t>
            </a:r>
            <a:r>
              <a:rPr lang="tr-TR" dirty="0" err="1"/>
              <a:t>romatoid</a:t>
            </a:r>
            <a:r>
              <a:rPr lang="tr-TR" dirty="0"/>
              <a:t> </a:t>
            </a:r>
            <a:r>
              <a:rPr lang="tr-TR" dirty="0" err="1"/>
              <a:t>artirit</a:t>
            </a:r>
            <a:r>
              <a:rPr lang="tr-TR" dirty="0"/>
              <a:t> olarak adlandırılır</a:t>
            </a:r>
            <a:r>
              <a:rPr lang="tr-TR" dirty="0" smtClean="0"/>
              <a:t>.</a:t>
            </a:r>
          </a:p>
          <a:p>
            <a:r>
              <a:rPr lang="tr-TR" dirty="0"/>
              <a:t>Başta bel bölgesinde olmak üzere hareket kısıtlılığına yol </a:t>
            </a:r>
            <a:r>
              <a:rPr lang="tr-TR" dirty="0" err="1" smtClean="0"/>
              <a:t>açar.Omurga</a:t>
            </a:r>
            <a:r>
              <a:rPr lang="tr-TR" dirty="0" smtClean="0"/>
              <a:t>, </a:t>
            </a:r>
            <a:r>
              <a:rPr lang="tr-TR" dirty="0"/>
              <a:t>kalça, ayak ve diz eklemlerinde iltihap gelişebilir.</a:t>
            </a:r>
          </a:p>
        </p:txBody>
      </p:sp>
    </p:spTree>
    <p:extLst>
      <p:ext uri="{BB962C8B-B14F-4D97-AF65-F5344CB8AC3E}">
        <p14:creationId xmlns:p14="http://schemas.microsoft.com/office/powerpoint/2010/main" val="61949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Simopoulos</a:t>
            </a:r>
            <a:r>
              <a:rPr lang="en-US" dirty="0"/>
              <a:t>, A.P. (1999): Evolutionary aspects </a:t>
            </a:r>
          </a:p>
          <a:p>
            <a:pPr marL="0" indent="0">
              <a:buNone/>
            </a:pPr>
            <a:r>
              <a:rPr lang="en-US" dirty="0"/>
              <a:t>of omega-3 fatty acids in the food supply. </a:t>
            </a:r>
          </a:p>
          <a:p>
            <a:pPr marL="0" indent="0">
              <a:buNone/>
            </a:pPr>
            <a:r>
              <a:rPr lang="en-US" dirty="0" smtClean="0"/>
              <a:t>Prostaglandins </a:t>
            </a:r>
            <a:r>
              <a:rPr lang="en-US" dirty="0" err="1"/>
              <a:t>Leukot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 Fatty Acids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http</a:t>
            </a:r>
            <a:r>
              <a:rPr lang="tr-TR" dirty="0"/>
              <a:t>://</a:t>
            </a:r>
            <a:r>
              <a:rPr lang="tr-TR" dirty="0" smtClean="0"/>
              <a:t>www.mayoclinic.com/health/ankylosing-spondylitis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2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7239000" cy="50264"/>
          </a:xfrm>
        </p:spPr>
        <p:txBody>
          <a:bodyPr>
            <a:normAutofit fontScale="90000"/>
          </a:bodyPr>
          <a:lstStyle/>
          <a:p>
            <a:pPr algn="ctr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r>
              <a:rPr lang="tr-TR" dirty="0" smtClean="0"/>
              <a:t>TEŞEKKÜRLER….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9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820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98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3"/>
            <a:ext cx="6120679" cy="4176464"/>
          </a:xfrm>
        </p:spPr>
      </p:pic>
    </p:spTree>
    <p:extLst>
      <p:ext uri="{BB962C8B-B14F-4D97-AF65-F5344CB8AC3E}">
        <p14:creationId xmlns:p14="http://schemas.microsoft.com/office/powerpoint/2010/main" val="316316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 gelişimi için risk faktörleri genetik faktörler, olumsuz gebelik sonuçları, sigara, şişmanlık ve yeni </a:t>
            </a:r>
            <a:r>
              <a:rPr lang="tr-TR" dirty="0" smtClean="0"/>
              <a:t>enfeksiyonlar yer almaktadır.</a:t>
            </a:r>
          </a:p>
          <a:p>
            <a:r>
              <a:rPr lang="tr-TR" dirty="0" err="1"/>
              <a:t>Romatoid</a:t>
            </a:r>
            <a:r>
              <a:rPr lang="tr-TR" dirty="0"/>
              <a:t> </a:t>
            </a:r>
            <a:r>
              <a:rPr lang="tr-TR" dirty="0" err="1"/>
              <a:t>artrit</a:t>
            </a:r>
            <a:r>
              <a:rPr lang="tr-TR" dirty="0"/>
              <a:t> genellikle el ve ayaklarda küçük eklemleri etkileyen kronik </a:t>
            </a:r>
            <a:r>
              <a:rPr lang="tr-TR" dirty="0" err="1"/>
              <a:t>inflamatuvar</a:t>
            </a:r>
            <a:r>
              <a:rPr lang="tr-TR" dirty="0"/>
              <a:t> hastalıktır. </a:t>
            </a:r>
            <a:r>
              <a:rPr lang="tr-TR" dirty="0" err="1"/>
              <a:t>Osteoartrit</a:t>
            </a:r>
            <a:r>
              <a:rPr lang="tr-TR" dirty="0"/>
              <a:t> aşınma ve yıpranma </a:t>
            </a:r>
            <a:r>
              <a:rPr lang="tr-TR" dirty="0" smtClean="0"/>
              <a:t>zararı verir </a:t>
            </a:r>
            <a:r>
              <a:rPr lang="tr-TR" dirty="0" err="1"/>
              <a:t>romatoid</a:t>
            </a:r>
            <a:r>
              <a:rPr lang="tr-TR" dirty="0"/>
              <a:t> </a:t>
            </a:r>
            <a:r>
              <a:rPr lang="tr-TR" dirty="0" err="1"/>
              <a:t>artrit</a:t>
            </a:r>
            <a:r>
              <a:rPr lang="tr-TR" dirty="0"/>
              <a:t> </a:t>
            </a:r>
            <a:r>
              <a:rPr lang="tr-TR" dirty="0" smtClean="0"/>
              <a:t>ise zamanla </a:t>
            </a:r>
            <a:r>
              <a:rPr lang="tr-TR" dirty="0"/>
              <a:t>kemik erozyonu ve eklem </a:t>
            </a:r>
            <a:r>
              <a:rPr lang="tr-TR" dirty="0" err="1"/>
              <a:t>deformitesi</a:t>
            </a:r>
            <a:r>
              <a:rPr lang="tr-TR" dirty="0"/>
              <a:t> neden olabilir ağrılı </a:t>
            </a:r>
            <a:r>
              <a:rPr lang="tr-TR" dirty="0" smtClean="0"/>
              <a:t>şişliklere neden olur, </a:t>
            </a:r>
            <a:r>
              <a:rPr lang="tr-TR" dirty="0"/>
              <a:t>eklemlerin </a:t>
            </a:r>
            <a:r>
              <a:rPr lang="tr-TR" dirty="0" smtClean="0"/>
              <a:t>iç yüzeyini </a:t>
            </a:r>
            <a:r>
              <a:rPr lang="tr-TR" dirty="0"/>
              <a:t>etkiler. </a:t>
            </a:r>
          </a:p>
        </p:txBody>
      </p:sp>
    </p:spTree>
    <p:extLst>
      <p:ext uri="{BB962C8B-B14F-4D97-AF65-F5344CB8AC3E}">
        <p14:creationId xmlns:p14="http://schemas.microsoft.com/office/powerpoint/2010/main" val="115860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AS, erkeklerde kadınlara oranla daha fazla </a:t>
            </a:r>
            <a:r>
              <a:rPr lang="tr-TR" dirty="0" err="1"/>
              <a:t>görülne</a:t>
            </a:r>
            <a:r>
              <a:rPr lang="tr-TR" dirty="0"/>
              <a:t> </a:t>
            </a:r>
            <a:r>
              <a:rPr lang="tr-TR" dirty="0" err="1">
                <a:hlinkClick r:id="rId2"/>
              </a:rPr>
              <a:t>romatizmal</a:t>
            </a:r>
            <a:r>
              <a:rPr lang="tr-TR" dirty="0"/>
              <a:t> bir hastalıktır. Çocuklarda da ortaya çıkabilir. Genelde 20 yaşından sonra başlar fakat belirtiler hemen ortaya çıkmaz. 40-45 yaşından sonra ise nadir olarak </a:t>
            </a:r>
            <a:r>
              <a:rPr lang="tr-TR" dirty="0" smtClean="0"/>
              <a:t>görülmektedir</a:t>
            </a:r>
          </a:p>
          <a:p>
            <a:r>
              <a:rPr lang="tr-TR" dirty="0"/>
              <a:t>kadınlarda tanı konması daha uzun zaman alır. Omurga iltihabı daha az şiddette seyreder.</a:t>
            </a:r>
          </a:p>
          <a:p>
            <a:r>
              <a:rPr lang="tr-TR" dirty="0"/>
              <a:t>Çocuklarda ise 10 yaşından sonra kalça, diz ve ayakta görülür. Bunlar içinde kalça tutulumu şiddetli olabilir ve ilerde cerrahi müdahale gerekebilir.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242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45418"/>
            <a:ext cx="6424713" cy="4447878"/>
          </a:xfrm>
        </p:spPr>
      </p:pic>
    </p:spTree>
    <p:extLst>
      <p:ext uri="{BB962C8B-B14F-4D97-AF65-F5344CB8AC3E}">
        <p14:creationId xmlns:p14="http://schemas.microsoft.com/office/powerpoint/2010/main" val="116588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Ankilozan</a:t>
            </a:r>
            <a:r>
              <a:rPr lang="tr-TR" dirty="0"/>
              <a:t> </a:t>
            </a:r>
            <a:r>
              <a:rPr lang="tr-TR" dirty="0" err="1"/>
              <a:t>spondilit</a:t>
            </a:r>
            <a:r>
              <a:rPr lang="tr-TR" dirty="0"/>
              <a:t> genetik faktörler etkili gibi görünüyor olsa da, bilinen spesifik nedeni yoktur. Özellikle HLA-B27 denen bir genine sahip insanların </a:t>
            </a:r>
            <a:r>
              <a:rPr lang="tr-TR" dirty="0" err="1"/>
              <a:t>ankilozan</a:t>
            </a:r>
            <a:r>
              <a:rPr lang="tr-TR" dirty="0"/>
              <a:t> </a:t>
            </a:r>
            <a:r>
              <a:rPr lang="tr-TR" dirty="0" err="1"/>
              <a:t>spondilit</a:t>
            </a:r>
            <a:r>
              <a:rPr lang="tr-TR" dirty="0"/>
              <a:t> gelişme riski </a:t>
            </a:r>
            <a:r>
              <a:rPr lang="tr-TR" dirty="0" smtClean="0"/>
              <a:t>daha fazladır.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36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A.S DE BELİRTİLER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Egzersiz ile düzelen ve istirahat ile geçmeyen 3 aydan daha uzun </a:t>
            </a:r>
            <a:r>
              <a:rPr lang="tr-TR" dirty="0" smtClean="0"/>
              <a:t>süreli bel </a:t>
            </a:r>
            <a:r>
              <a:rPr lang="tr-TR" dirty="0"/>
              <a:t>ağrısı ve tutukluk.</a:t>
            </a:r>
          </a:p>
          <a:p>
            <a:r>
              <a:rPr lang="tr-TR" dirty="0"/>
              <a:t></a:t>
            </a:r>
          </a:p>
          <a:p>
            <a:r>
              <a:rPr lang="tr-TR" dirty="0" err="1" smtClean="0"/>
              <a:t>Lomber</a:t>
            </a:r>
            <a:r>
              <a:rPr lang="tr-TR" dirty="0" smtClean="0"/>
              <a:t> omurga </a:t>
            </a:r>
            <a:r>
              <a:rPr lang="tr-TR" dirty="0"/>
              <a:t>hareketlerinin </a:t>
            </a:r>
            <a:r>
              <a:rPr lang="tr-TR" dirty="0" err="1" smtClean="0"/>
              <a:t>sagittal</a:t>
            </a:r>
            <a:r>
              <a:rPr lang="tr-TR" dirty="0" smtClean="0"/>
              <a:t> ve </a:t>
            </a:r>
            <a:r>
              <a:rPr lang="tr-TR" dirty="0" err="1" smtClean="0"/>
              <a:t>frontal</a:t>
            </a:r>
            <a:r>
              <a:rPr lang="tr-TR" dirty="0" smtClean="0"/>
              <a:t> planlarda </a:t>
            </a:r>
            <a:r>
              <a:rPr lang="tr-TR" dirty="0"/>
              <a:t>kısıtlanması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Göğüs </a:t>
            </a:r>
            <a:r>
              <a:rPr lang="tr-TR" dirty="0" err="1" smtClean="0"/>
              <a:t>ekspansiyonunda</a:t>
            </a:r>
            <a:r>
              <a:rPr lang="tr-TR" dirty="0" smtClean="0"/>
              <a:t> yaş </a:t>
            </a:r>
            <a:r>
              <a:rPr lang="tr-TR" dirty="0"/>
              <a:t>ve cinsiyet için normal değerlere </a:t>
            </a:r>
            <a:r>
              <a:rPr lang="tr-TR" dirty="0" err="1" smtClean="0"/>
              <a:t>göreazalma</a:t>
            </a:r>
            <a:endParaRPr lang="tr-TR" dirty="0" smtClean="0"/>
          </a:p>
          <a:p>
            <a:r>
              <a:rPr lang="tr-TR" dirty="0" err="1" smtClean="0"/>
              <a:t>İnflamatuar</a:t>
            </a:r>
            <a:r>
              <a:rPr lang="tr-TR" dirty="0" smtClean="0"/>
              <a:t> barsak hastalıkları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50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Gluteal</a:t>
            </a:r>
            <a:r>
              <a:rPr lang="tr-TR" dirty="0"/>
              <a:t> ağrı (yer </a:t>
            </a:r>
            <a:r>
              <a:rPr lang="tr-TR" dirty="0" smtClean="0"/>
              <a:t>değiştiren)</a:t>
            </a:r>
          </a:p>
          <a:p>
            <a:r>
              <a:rPr lang="tr-TR" dirty="0" smtClean="0"/>
              <a:t>El </a:t>
            </a:r>
            <a:r>
              <a:rPr lang="tr-TR" dirty="0"/>
              <a:t>veya ayak parmaklarında </a:t>
            </a:r>
            <a:r>
              <a:rPr lang="tr-TR" dirty="0" err="1" smtClean="0"/>
              <a:t>daktilit</a:t>
            </a:r>
            <a:endParaRPr lang="tr-TR" dirty="0" smtClean="0"/>
          </a:p>
          <a:p>
            <a:r>
              <a:rPr lang="tr-TR" dirty="0" smtClean="0"/>
              <a:t>Topuk ağrısı</a:t>
            </a:r>
          </a:p>
          <a:p>
            <a:r>
              <a:rPr lang="tr-TR" dirty="0"/>
              <a:t>Kemiklerde çıkıntı oluşması sonucu hareket ederken ağrı hissi ve bel bölgesinde ağrı sonucu yürürken problemler meydana gelebilir. Hastalık her ne kadar hafif seyretse de nadir olarak diğer organlar etkilenebilir</a:t>
            </a:r>
          </a:p>
        </p:txBody>
      </p:sp>
    </p:spTree>
    <p:extLst>
      <p:ext uri="{BB962C8B-B14F-4D97-AF65-F5344CB8AC3E}">
        <p14:creationId xmlns:p14="http://schemas.microsoft.com/office/powerpoint/2010/main" val="7574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ONJUGE_LiNOLEiK_ASiT_KRiLL_YAGi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SimSun"/>
        <a:cs typeface=""/>
      </a:majorFont>
      <a:minorFont>
        <a:latin typeface="Microsoft Sans Serif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SimSun"/>
        <a:cs typeface=""/>
      </a:majorFont>
      <a:minorFont>
        <a:latin typeface="Microsoft Sans Serif"/>
        <a:ea typeface="SimSun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KONJUGE_LiNOLEiK_ASiT_KRiLL_YAGi</Template>
  <TotalTime>169</TotalTime>
  <Words>658</Words>
  <Application>Microsoft Office PowerPoint</Application>
  <PresentationFormat>On-screen Show (4:3)</PresentationFormat>
  <Paragraphs>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SimSun</vt:lpstr>
      <vt:lpstr>Arial</vt:lpstr>
      <vt:lpstr>Calibri</vt:lpstr>
      <vt:lpstr>Microsoft Sans Serif</vt:lpstr>
      <vt:lpstr>Times New Roman</vt:lpstr>
      <vt:lpstr>Trebuchet MS</vt:lpstr>
      <vt:lpstr>Wingdings</vt:lpstr>
      <vt:lpstr>Wingdings 2</vt:lpstr>
      <vt:lpstr>KONJUGE_LiNOLEiK_ASiT_KRiLL_YAGi</vt:lpstr>
      <vt:lpstr>1_Ofis Teması</vt:lpstr>
      <vt:lpstr>Zengin</vt:lpstr>
      <vt:lpstr>ANKİLOZAN SPONDİLİT VE BESLENME TEDAVİSİ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A.S DE BELİRTİLER</vt:lpstr>
      <vt:lpstr>PowerPoint Presentation</vt:lpstr>
      <vt:lpstr>El ve ayaklarda şişlikle gelişen daktilit görüntüsü</vt:lpstr>
      <vt:lpstr>PowerPoint Presentation</vt:lpstr>
      <vt:lpstr>komplikasyonlarI</vt:lpstr>
      <vt:lpstr>PowerPoint Presentation</vt:lpstr>
      <vt:lpstr>PowerPoint Presentation</vt:lpstr>
      <vt:lpstr>BESLENME TEDAVİSİ </vt:lpstr>
      <vt:lpstr>PowerPoint Presentation</vt:lpstr>
      <vt:lpstr>PowerPoint Presentation</vt:lpstr>
      <vt:lpstr>PowerPoint Presentation</vt:lpstr>
      <vt:lpstr>PowerPoint Presentation</vt:lpstr>
      <vt:lpstr>kaynaklar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ANKİLOZAN SPONDİLİTTE BESLENME TEDAVİSİ</dc:title>
  <dc:creator>sumeyye</dc:creator>
  <cp:lastModifiedBy>Sumeyye</cp:lastModifiedBy>
  <cp:revision>20</cp:revision>
  <dcterms:created xsi:type="dcterms:W3CDTF">2013-02-21T20:08:55Z</dcterms:created>
  <dcterms:modified xsi:type="dcterms:W3CDTF">2013-07-03T21:10:22Z</dcterms:modified>
</cp:coreProperties>
</file>